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303" r:id="rId3"/>
    <p:sldId id="304" r:id="rId4"/>
    <p:sldId id="306" r:id="rId5"/>
    <p:sldId id="297" r:id="rId6"/>
    <p:sldId id="258" r:id="rId7"/>
    <p:sldId id="257" r:id="rId8"/>
    <p:sldId id="298" r:id="rId9"/>
    <p:sldId id="259" r:id="rId10"/>
    <p:sldId id="260" r:id="rId11"/>
    <p:sldId id="305" r:id="rId12"/>
    <p:sldId id="302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468"/>
    <p:restoredTop sz="96327"/>
  </p:normalViewPr>
  <p:slideViewPr>
    <p:cSldViewPr snapToGrid="0">
      <p:cViewPr>
        <p:scale>
          <a:sx n="106" d="100"/>
          <a:sy n="106" d="100"/>
        </p:scale>
        <p:origin x="14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5BADC8-C451-1161-7CDB-74C54B75DF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5B9CBF7-1DB4-D1A2-D846-9CA4D18627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A5D755-92FA-7738-5918-BEECCEC7EF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CADA5-130E-7B4D-8CF6-679F5ED4992E}" type="datetimeFigureOut">
              <a:rPr lang="en-US" smtClean="0"/>
              <a:t>1/27/23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205C17-B259-7238-BCA3-A6C4A297D3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6C042C-59E6-3840-9E42-6A2C1333E3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B06DFD-A88D-604E-91AC-B7D46BFDC8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2288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3CF5BE-0C20-80BC-88B3-FAB051227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70C44A0-5DFC-39EB-B9FE-6D46C7EB3E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11906B-EFD5-50AA-6E35-9E5798014D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CADA5-130E-7B4D-8CF6-679F5ED4992E}" type="datetimeFigureOut">
              <a:rPr lang="en-US" smtClean="0"/>
              <a:t>1/27/23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CFA65A-EDCB-9A15-DA2D-30CD400E98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7C59AB-B8BF-EF1E-C06E-C9FEC4CB4C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B06DFD-A88D-604E-91AC-B7D46BFDC8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9832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2C89065-6CCE-A8BA-ABD2-D8E0FA59C85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A4D2B2C-66F4-2D26-D95A-CA58942506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028E4F-D3C5-1099-174F-96FB15AC8C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CADA5-130E-7B4D-8CF6-679F5ED4992E}" type="datetimeFigureOut">
              <a:rPr lang="en-US" smtClean="0"/>
              <a:t>1/27/23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16D83C-2C7E-80F7-A894-96EE0891BD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D33670-742E-22A0-9457-DED77D530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B06DFD-A88D-604E-91AC-B7D46BFDC8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0912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AE45B-E439-8157-06E8-BB3E53B69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462529-1982-78C2-B203-53A0044CDB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F49BAF-7ABC-F534-2686-385FD0A78A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CADA5-130E-7B4D-8CF6-679F5ED4992E}" type="datetimeFigureOut">
              <a:rPr lang="en-US" smtClean="0"/>
              <a:t>1/27/23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17DCF8-1043-86D0-73A2-0D7D1DA4A5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3E0A96-E333-BC31-715B-C752FD1E96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B06DFD-A88D-604E-91AC-B7D46BFDC8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5388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1143F-0DAA-636B-FC68-400BDDB5EB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BAFF68-B686-FF55-A3FE-A4F1A0D130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10EB48-6783-8B2F-72AD-B737E9FCF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CADA5-130E-7B4D-8CF6-679F5ED4992E}" type="datetimeFigureOut">
              <a:rPr lang="en-US" smtClean="0"/>
              <a:t>1/27/23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8A17C5-EE10-C741-0EED-D3FBD4D24A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975C1B-62CA-BB20-8D4C-FDC314E11F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B06DFD-A88D-604E-91AC-B7D46BFDC8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7510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224C3B-3493-CF69-ADF6-C216E17E4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E74822-1F3A-DE69-66DF-8A4AD919389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1FB857-64A0-3FEF-23CF-D0A962B81C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03D6A8-C1A6-C62E-DBD6-8EF9B94842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CADA5-130E-7B4D-8CF6-679F5ED4992E}" type="datetimeFigureOut">
              <a:rPr lang="en-US" smtClean="0"/>
              <a:t>1/27/23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7CC022-1FA1-FAB0-9593-4BD3F037E0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22EC39-D5BE-FCEB-C138-4B04B21004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B06DFD-A88D-604E-91AC-B7D46BFDC8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3979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DCBBFB-3A92-5240-6E34-A8B88FA36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C67833-D82B-9DC4-1845-2D7178D6EE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313223-F448-BC6C-123F-5BD0255304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076EC6D-39EA-8A1D-E8AA-ADE5452A64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A79786F-DA98-0AEB-919A-32C3C374B4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A252EB4-5C1E-0FD3-3E98-F0EF05EAEA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CADA5-130E-7B4D-8CF6-679F5ED4992E}" type="datetimeFigureOut">
              <a:rPr lang="en-US" smtClean="0"/>
              <a:t>1/27/23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2855D9-FB69-20CD-DC9D-C16292285E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B0343D6-52C0-3724-5AD3-8CD0A5CD0C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B06DFD-A88D-604E-91AC-B7D46BFDC8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5981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54AFC-E56C-43F0-2B2B-01077163E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81C5B1-0BD7-4396-500E-F076A4A1A0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CADA5-130E-7B4D-8CF6-679F5ED4992E}" type="datetimeFigureOut">
              <a:rPr lang="en-US" smtClean="0"/>
              <a:t>1/27/23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68DBEF-6810-F4B7-7430-E8AF09E504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E09E1D-61EB-DA4C-A9D4-38D2652E0A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B06DFD-A88D-604E-91AC-B7D46BFDC8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2556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EDE51CC-63F7-2390-62A7-81562B9BC9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CADA5-130E-7B4D-8CF6-679F5ED4992E}" type="datetimeFigureOut">
              <a:rPr lang="en-US" smtClean="0"/>
              <a:t>1/27/23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FA9D25E-D226-137E-D02C-5787392DC4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EA25C7-2DC3-8144-1F49-94BA6EE1D6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B06DFD-A88D-604E-91AC-B7D46BFDC8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3866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24616C-B6D5-156A-6F10-9A0EDAA775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634DE3-ABE2-A8CE-20C3-6BA11CBCA0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25DB89-D948-050C-8121-B6A5C926E7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CDBD5E-0A1E-A4F2-83A3-5C83533F71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CADA5-130E-7B4D-8CF6-679F5ED4992E}" type="datetimeFigureOut">
              <a:rPr lang="en-US" smtClean="0"/>
              <a:t>1/27/23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712DC3-F1A0-9E39-79AD-4F7FCB1FEB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94CF61-C3BE-B0AD-D925-33B7EC48C7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B06DFD-A88D-604E-91AC-B7D46BFDC8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1916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419E9-2C1A-680C-F021-F80454FB64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DD16327-CAED-1815-36BB-21A19B8996C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D4E98E-46CD-018D-6840-ACAFEAB6C9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4A4F75-5952-E90A-9779-347427903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CADA5-130E-7B4D-8CF6-679F5ED4992E}" type="datetimeFigureOut">
              <a:rPr lang="en-US" smtClean="0"/>
              <a:t>1/27/23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D83F79-1177-8E25-75EA-DFF4048241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DA8842-B9FC-1D1E-1440-DFE22B6D7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B06DFD-A88D-604E-91AC-B7D46BFDC8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7186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BB9DF81-E1BD-1B72-75CB-119051E161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7976D4-A460-1C33-E601-91F5ED178B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A4EAA2-54AD-EED3-0D5C-3B5B5B1027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4CADA5-130E-7B4D-8CF6-679F5ED4992E}" type="datetimeFigureOut">
              <a:rPr lang="en-US" smtClean="0"/>
              <a:t>1/27/23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BB9696-AD3F-3220-BC49-91D969BFC1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43CF24-B499-735A-94E8-F07045D302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B06DFD-A88D-604E-91AC-B7D46BFDC8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46640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emf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AD381-4AEC-BDC0-2AE8-48DC960F08C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Review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480941-E518-225B-5CF3-47F9AE1475A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Prof. Jean Fan</a:t>
            </a:r>
          </a:p>
        </p:txBody>
      </p:sp>
    </p:spTree>
    <p:extLst>
      <p:ext uri="{BB962C8B-B14F-4D97-AF65-F5344CB8AC3E}">
        <p14:creationId xmlns:p14="http://schemas.microsoft.com/office/powerpoint/2010/main" val="670477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78A8A-3F49-2BEC-6099-B8E540695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Alternative strategies</a:t>
            </a:r>
          </a:p>
        </p:txBody>
      </p:sp>
      <p:pic>
        <p:nvPicPr>
          <p:cNvPr id="4098" name="Picture 2" descr="STARmap – three-dimensional intact-tissue sequencing of single-cell  transcriptional states | RNA-Seq Blog">
            <a:extLst>
              <a:ext uri="{FF2B5EF4-FFF2-40B4-BE49-F238E27FC236}">
                <a16:creationId xmlns:a16="http://schemas.microsoft.com/office/drawing/2014/main" id="{CCF6CD7C-C2A1-EB76-DAEC-9DEA1090C2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745"/>
          <a:stretch/>
        </p:blipFill>
        <p:spPr bwMode="auto">
          <a:xfrm>
            <a:off x="623047" y="2724401"/>
            <a:ext cx="6781800" cy="2724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Multiplexed detection of RNA using MERFISH and branched DNA amplification |  Scientific Reports">
            <a:extLst>
              <a:ext uri="{FF2B5EF4-FFF2-40B4-BE49-F238E27FC236}">
                <a16:creationId xmlns:a16="http://schemas.microsoft.com/office/drawing/2014/main" id="{446BE2CB-AA4C-355C-12AD-965873E34E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6864" y="1027906"/>
            <a:ext cx="3889838" cy="5167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96529B6-5EB4-2D0B-68FE-C6741AED501F}"/>
              </a:ext>
            </a:extLst>
          </p:cNvPr>
          <p:cNvSpPr txBox="1"/>
          <p:nvPr/>
        </p:nvSpPr>
        <p:spPr>
          <a:xfrm>
            <a:off x="6771606" y="6308209"/>
            <a:ext cx="61003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www.nature.com</a:t>
            </a:r>
            <a:r>
              <a:rPr lang="en-US" dirty="0"/>
              <a:t>/articles/s41598-019-43943-8</a:t>
            </a:r>
          </a:p>
        </p:txBody>
      </p:sp>
    </p:spTree>
    <p:extLst>
      <p:ext uri="{BB962C8B-B14F-4D97-AF65-F5344CB8AC3E}">
        <p14:creationId xmlns:p14="http://schemas.microsoft.com/office/powerpoint/2010/main" val="25601436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B6CE1-E13F-17E8-3CB4-BCD2FDC5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Raw versus decoded data</a:t>
            </a:r>
          </a:p>
        </p:txBody>
      </p:sp>
      <p:pic>
        <p:nvPicPr>
          <p:cNvPr id="4" name="Picture 2" descr="Multiplexed imaging of high-density libraries of RNAs with MERFISH and  expansion microscopy | Scientific Reports">
            <a:extLst>
              <a:ext uri="{FF2B5EF4-FFF2-40B4-BE49-F238E27FC236}">
                <a16:creationId xmlns:a16="http://schemas.microsoft.com/office/drawing/2014/main" id="{1662E9FF-FD2D-31A8-FB19-D5186A1E3A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1" r="66553"/>
          <a:stretch/>
        </p:blipFill>
        <p:spPr bwMode="auto">
          <a:xfrm rot="16200000">
            <a:off x="3798094" y="-644525"/>
            <a:ext cx="4595812" cy="9291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7037EED-3BE8-834C-4041-A60C45732045}"/>
              </a:ext>
            </a:extLst>
          </p:cNvPr>
          <p:cNvSpPr txBox="1"/>
          <p:nvPr/>
        </p:nvSpPr>
        <p:spPr>
          <a:xfrm>
            <a:off x="1450180" y="1506022"/>
            <a:ext cx="1711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 imaging round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16B009-9D5A-8AED-7932-7181EB73161A}"/>
              </a:ext>
            </a:extLst>
          </p:cNvPr>
          <p:cNvSpPr txBox="1"/>
          <p:nvPr/>
        </p:nvSpPr>
        <p:spPr>
          <a:xfrm>
            <a:off x="6208178" y="1506022"/>
            <a:ext cx="1487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Decoded data</a:t>
            </a:r>
          </a:p>
        </p:txBody>
      </p:sp>
    </p:spTree>
    <p:extLst>
      <p:ext uri="{BB962C8B-B14F-4D97-AF65-F5344CB8AC3E}">
        <p14:creationId xmlns:p14="http://schemas.microsoft.com/office/powerpoint/2010/main" val="6922539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AD381-4AEC-BDC0-2AE8-48DC960F08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625050"/>
            <a:ext cx="9144000" cy="3607899"/>
          </a:xfrm>
        </p:spPr>
        <p:txBody>
          <a:bodyPr>
            <a:normAutofit fontScale="90000"/>
          </a:bodyPr>
          <a:lstStyle/>
          <a:p>
            <a:r>
              <a:rPr lang="en-US" dirty="0"/>
              <a:t>Quiz:</a:t>
            </a:r>
            <a:br>
              <a:rPr lang="en-US" dirty="0"/>
            </a:br>
            <a:r>
              <a:rPr lang="en-US" dirty="0" err="1"/>
              <a:t>bit.ly</a:t>
            </a:r>
            <a:r>
              <a:rPr lang="en-US" dirty="0"/>
              <a:t>/GDV23_quiz1</a:t>
            </a:r>
            <a:br>
              <a:rPr lang="en-US" dirty="0"/>
            </a:br>
            <a:br>
              <a:rPr lang="en-US" dirty="0"/>
            </a:br>
            <a:r>
              <a:rPr lang="en-US" dirty="0"/>
              <a:t>when you’re done:</a:t>
            </a:r>
            <a:br>
              <a:rPr lang="en-US" dirty="0"/>
            </a:br>
            <a:r>
              <a:rPr lang="en-US" dirty="0" err="1"/>
              <a:t>bit.ly</a:t>
            </a:r>
            <a:r>
              <a:rPr lang="en-US" dirty="0"/>
              <a:t>/GDV23_rc</a:t>
            </a:r>
          </a:p>
        </p:txBody>
      </p:sp>
    </p:spTree>
    <p:extLst>
      <p:ext uri="{BB962C8B-B14F-4D97-AF65-F5344CB8AC3E}">
        <p14:creationId xmlns:p14="http://schemas.microsoft.com/office/powerpoint/2010/main" val="9469028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C9D752-06D8-DFD9-FF10-1F03C13681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FE57B0-81A8-DC79-4FB2-E9A4AC6DC5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Review based on reflection cards and for quiz</a:t>
            </a:r>
          </a:p>
          <a:p>
            <a:r>
              <a:rPr lang="en-US" dirty="0"/>
              <a:t>Quiz (note: will be dropped from your final grade if it does not help)</a:t>
            </a:r>
          </a:p>
          <a:p>
            <a:r>
              <a:rPr lang="en-US" dirty="0"/>
              <a:t>Note: </a:t>
            </a:r>
            <a:r>
              <a:rPr lang="en-US" dirty="0">
                <a:effectLst/>
                <a:latin typeface="Calibri" panose="020F0502020204030204" pitchFamily="34" charset="0"/>
              </a:rPr>
              <a:t>last day to add classes is this Friday</a:t>
            </a:r>
          </a:p>
        </p:txBody>
      </p:sp>
    </p:spTree>
    <p:extLst>
      <p:ext uri="{BB962C8B-B14F-4D97-AF65-F5344CB8AC3E}">
        <p14:creationId xmlns:p14="http://schemas.microsoft.com/office/powerpoint/2010/main" val="21100650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A5F224-668B-68F3-64A5-3C8FC4D1E4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Notes on HW1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E50F65-13B4-486D-875E-B7E3CFE466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are welcome to make as many pulls (submit) as you want before the deadline</a:t>
            </a:r>
          </a:p>
          <a:p>
            <a:r>
              <a:rPr lang="en-US" dirty="0"/>
              <a:t>Please don’t take my example as a gold-standard (it is an intentionally a poor example)</a:t>
            </a:r>
          </a:p>
          <a:p>
            <a:pPr lvl="1"/>
            <a:r>
              <a:rPr lang="en-US" dirty="0"/>
              <a:t>Think critically and explain how you are applying data visualization principles e.g. why are you encoding information the way you did?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37681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F8245C-7C3E-4D42-4C5B-608378EBF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This table </a:t>
            </a:r>
            <a:r>
              <a:rPr lang="en-US" i="0" dirty="0">
                <a:effectLst/>
              </a:rPr>
              <a:t>about perceptiveness of visual encodings</a:t>
            </a:r>
            <a:r>
              <a:rPr lang="en-US" dirty="0"/>
              <a:t> is your friend</a:t>
            </a:r>
          </a:p>
        </p:txBody>
      </p:sp>
      <p:pic>
        <p:nvPicPr>
          <p:cNvPr id="4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8B41C3E0-678E-BC4B-C076-EC3A6D799E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6112"/>
          <a:stretch/>
        </p:blipFill>
        <p:spPr>
          <a:xfrm>
            <a:off x="1234251" y="1690688"/>
            <a:ext cx="9723498" cy="5167312"/>
          </a:xfrm>
        </p:spPr>
      </p:pic>
    </p:spTree>
    <p:extLst>
      <p:ext uri="{BB962C8B-B14F-4D97-AF65-F5344CB8AC3E}">
        <p14:creationId xmlns:p14="http://schemas.microsoft.com/office/powerpoint/2010/main" val="34399901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D75228-EC30-C654-BC1C-6DA6062E04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7975"/>
            <a:ext cx="10515600" cy="1325563"/>
          </a:xfrm>
        </p:spPr>
        <p:txBody>
          <a:bodyPr/>
          <a:lstStyle/>
          <a:p>
            <a:r>
              <a:rPr lang="en-US" dirty="0"/>
              <a:t>Describing and comparing data visualizations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9F0DC2C-1C1A-6F47-AEC4-1764040E34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564"/>
          <a:stretch/>
        </p:blipFill>
        <p:spPr>
          <a:xfrm>
            <a:off x="4444076" y="1854542"/>
            <a:ext cx="2318427" cy="227198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97AD812-22D2-E7CA-3B96-78684F1D692B}"/>
              </a:ext>
            </a:extLst>
          </p:cNvPr>
          <p:cNvSpPr txBox="1"/>
          <p:nvPr/>
        </p:nvSpPr>
        <p:spPr>
          <a:xfrm>
            <a:off x="1004008" y="1472101"/>
            <a:ext cx="447603" cy="5100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7AB4EC-C2E3-8111-8A93-2EC38624159A}"/>
              </a:ext>
            </a:extLst>
          </p:cNvPr>
          <p:cNvSpPr txBox="1"/>
          <p:nvPr/>
        </p:nvSpPr>
        <p:spPr>
          <a:xfrm>
            <a:off x="4009756" y="1454186"/>
            <a:ext cx="434321" cy="5100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9031561-B0C1-A341-0AA1-8362260EB6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1838" t="13173" b="30958"/>
          <a:stretch/>
        </p:blipFill>
        <p:spPr>
          <a:xfrm>
            <a:off x="4966673" y="4126530"/>
            <a:ext cx="1293629" cy="1219875"/>
          </a:xfrm>
          <a:prstGeom prst="rect">
            <a:avLst/>
          </a:prstGeom>
        </p:spPr>
      </p:pic>
      <p:pic>
        <p:nvPicPr>
          <p:cNvPr id="17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C9588C48-AD8E-C681-F03A-049901EFA4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t="26112"/>
          <a:stretch/>
        </p:blipFill>
        <p:spPr>
          <a:xfrm>
            <a:off x="7173207" y="1715580"/>
            <a:ext cx="4832914" cy="2568333"/>
          </a:xfr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8B2F70C7-FAE1-C755-A25B-C3E04FB379CF}"/>
              </a:ext>
            </a:extLst>
          </p:cNvPr>
          <p:cNvGrpSpPr/>
          <p:nvPr/>
        </p:nvGrpSpPr>
        <p:grpSpPr>
          <a:xfrm>
            <a:off x="1508462" y="1964213"/>
            <a:ext cx="1787615" cy="3308203"/>
            <a:chOff x="1184086" y="1978173"/>
            <a:chExt cx="1787615" cy="3308203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0A4471C-B5F0-1248-B7CD-C2431CFCC4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4614" r="69381"/>
            <a:stretch/>
          </p:blipFill>
          <p:spPr>
            <a:xfrm>
              <a:off x="1668771" y="1982128"/>
              <a:ext cx="353212" cy="3304248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18CCDDB4-CDD3-2F48-4E85-C2D9BD83AE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8381" r="55652"/>
            <a:stretch/>
          </p:blipFill>
          <p:spPr>
            <a:xfrm>
              <a:off x="2332085" y="1982128"/>
              <a:ext cx="352372" cy="3304248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E6D98246-E4C4-F072-6226-D5DCBC9328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80462" r="2987"/>
            <a:stretch/>
          </p:blipFill>
          <p:spPr>
            <a:xfrm>
              <a:off x="2008737" y="1982128"/>
              <a:ext cx="365261" cy="3304248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812F128E-11B5-5853-A279-639102FF21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56186" r="30603"/>
            <a:stretch/>
          </p:blipFill>
          <p:spPr>
            <a:xfrm>
              <a:off x="2680164" y="1982128"/>
              <a:ext cx="291537" cy="3304248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D4CBAD20-3CB6-6A48-E863-0DFA36BE73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5817" r="83655"/>
            <a:stretch/>
          </p:blipFill>
          <p:spPr>
            <a:xfrm>
              <a:off x="1184086" y="1982128"/>
              <a:ext cx="232342" cy="3304248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9CF143FB-6783-9605-0E1C-5691BCE496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43165" r="44444"/>
            <a:stretch/>
          </p:blipFill>
          <p:spPr>
            <a:xfrm>
              <a:off x="1404925" y="1978173"/>
              <a:ext cx="273430" cy="3304248"/>
            </a:xfrm>
            <a:prstGeom prst="rect">
              <a:avLst/>
            </a:prstGeom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157D4BBB-83B1-6E45-0C6A-05876EFC9CF0}"/>
              </a:ext>
            </a:extLst>
          </p:cNvPr>
          <p:cNvSpPr txBox="1"/>
          <p:nvPr/>
        </p:nvSpPr>
        <p:spPr>
          <a:xfrm rot="16200000">
            <a:off x="842234" y="2788984"/>
            <a:ext cx="1228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abundance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5E95BE0-84A6-6CAE-FCDA-CB437DE71EAD}"/>
              </a:ext>
            </a:extLst>
          </p:cNvPr>
          <p:cNvSpPr txBox="1"/>
          <p:nvPr/>
        </p:nvSpPr>
        <p:spPr>
          <a:xfrm rot="16200000">
            <a:off x="3704174" y="2691354"/>
            <a:ext cx="1228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abundance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56BA887-779B-1C39-058C-BDA0F7D0EB41}"/>
              </a:ext>
            </a:extLst>
          </p:cNvPr>
          <p:cNvSpPr txBox="1"/>
          <p:nvPr/>
        </p:nvSpPr>
        <p:spPr>
          <a:xfrm>
            <a:off x="1624633" y="5668214"/>
            <a:ext cx="91311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My goal is to make more salient that healthy samples have consistently lower cell-type abundance compared to diseased samples. Which data visualization do you prefer and why?</a:t>
            </a:r>
          </a:p>
        </p:txBody>
      </p:sp>
    </p:spTree>
    <p:extLst>
      <p:ext uri="{BB962C8B-B14F-4D97-AF65-F5344CB8AC3E}">
        <p14:creationId xmlns:p14="http://schemas.microsoft.com/office/powerpoint/2010/main" val="10931806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A1C7D-9D91-3D41-E1A0-80C980694B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 binary barcodes vs MHD4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3A50C4-C0BE-BF69-BBFB-C9E88B659F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035746" cy="4351338"/>
          </a:xfrm>
        </p:spPr>
        <p:txBody>
          <a:bodyPr/>
          <a:lstStyle/>
          <a:p>
            <a:r>
              <a:rPr lang="en-US" dirty="0"/>
              <a:t>Using all possible binary barcodes, I can in theory decode 2^N genes across N rounds of imaging</a:t>
            </a:r>
          </a:p>
          <a:p>
            <a:r>
              <a:rPr lang="en-US" dirty="0"/>
              <a:t>Using a MHD4 code, how many less genes can I decode across N rounds of imaging?</a:t>
            </a:r>
          </a:p>
          <a:p>
            <a:pPr lvl="1"/>
            <a:endParaRPr lang="en-US" dirty="0"/>
          </a:p>
        </p:txBody>
      </p:sp>
      <p:pic>
        <p:nvPicPr>
          <p:cNvPr id="2050" name="Picture 2" descr="MERFISH – Boettiger Lab">
            <a:extLst>
              <a:ext uri="{FF2B5EF4-FFF2-40B4-BE49-F238E27FC236}">
                <a16:creationId xmlns:a16="http://schemas.microsoft.com/office/drawing/2014/main" id="{C6414F9B-DF90-D5B3-1CB8-AABB285619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873500"/>
            <a:ext cx="107569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AA6DA88-C96F-4D34-F363-96A0EA14F946}"/>
              </a:ext>
            </a:extLst>
          </p:cNvPr>
          <p:cNvSpPr txBox="1"/>
          <p:nvPr/>
        </p:nvSpPr>
        <p:spPr>
          <a:xfrm>
            <a:off x="6812280" y="6488668"/>
            <a:ext cx="61003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www.science.org</a:t>
            </a:r>
            <a:r>
              <a:rPr lang="en-US" dirty="0"/>
              <a:t>/</a:t>
            </a:r>
            <a:r>
              <a:rPr lang="en-US" dirty="0" err="1"/>
              <a:t>doi</a:t>
            </a:r>
            <a:r>
              <a:rPr lang="en-US" dirty="0"/>
              <a:t>/10.1126/science.aaa6090</a:t>
            </a:r>
          </a:p>
        </p:txBody>
      </p:sp>
    </p:spTree>
    <p:extLst>
      <p:ext uri="{BB962C8B-B14F-4D97-AF65-F5344CB8AC3E}">
        <p14:creationId xmlns:p14="http://schemas.microsoft.com/office/powerpoint/2010/main" val="36245896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A1C7D-9D91-3D41-E1A0-80C980694B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Potential limitations of </a:t>
            </a:r>
            <a:r>
              <a:rPr lang="en-US" dirty="0" err="1"/>
              <a:t>smFISH</a:t>
            </a:r>
            <a:r>
              <a:rPr lang="en-US" dirty="0"/>
              <a:t>/MERFISH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3A50C4-C0BE-BF69-BBFB-C9E88B659F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r>
              <a:rPr lang="en-US" dirty="0"/>
              <a:t>If I need 20 nucleotides for each probe, and 16 probes with a fluorophore each to have a sufficiently bright spot, what is the shortest gene (in terms of number of nucleotides) I can image with </a:t>
            </a:r>
            <a:r>
              <a:rPr lang="en-US" dirty="0" err="1"/>
              <a:t>smFISH</a:t>
            </a:r>
            <a:r>
              <a:rPr lang="en-US" dirty="0"/>
              <a:t> (based on this design)?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549694FF-6CCE-386A-4B3A-88A1106C14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286" b="26784"/>
          <a:stretch/>
        </p:blipFill>
        <p:spPr bwMode="auto">
          <a:xfrm>
            <a:off x="7126742" y="1639685"/>
            <a:ext cx="4227058" cy="4754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F59442E-C686-1662-9E5F-4D6ACDF83BAE}"/>
              </a:ext>
            </a:extLst>
          </p:cNvPr>
          <p:cNvSpPr txBox="1"/>
          <p:nvPr/>
        </p:nvSpPr>
        <p:spPr>
          <a:xfrm>
            <a:off x="6396445" y="6394596"/>
            <a:ext cx="61003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www.ncbi.nlm.nih.gov</a:t>
            </a:r>
            <a:r>
              <a:rPr lang="en-US" dirty="0"/>
              <a:t>/</a:t>
            </a:r>
            <a:r>
              <a:rPr lang="en-US" dirty="0" err="1"/>
              <a:t>pmc</a:t>
            </a:r>
            <a:r>
              <a:rPr lang="en-US" dirty="0"/>
              <a:t>/articles/PMC6668020/</a:t>
            </a:r>
          </a:p>
        </p:txBody>
      </p:sp>
    </p:spTree>
    <p:extLst>
      <p:ext uri="{BB962C8B-B14F-4D97-AF65-F5344CB8AC3E}">
        <p14:creationId xmlns:p14="http://schemas.microsoft.com/office/powerpoint/2010/main" val="34871968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A1C7D-9D91-3D41-E1A0-80C980694B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Potential limitations of </a:t>
            </a:r>
            <a:r>
              <a:rPr lang="en-US" dirty="0" err="1"/>
              <a:t>smFISH</a:t>
            </a:r>
            <a:r>
              <a:rPr lang="en-US" dirty="0"/>
              <a:t>/MERFISH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3A50C4-C0BE-BF69-BBFB-C9E88B659F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405313" cy="4351338"/>
          </a:xfrm>
        </p:spPr>
        <p:txBody>
          <a:bodyPr/>
          <a:lstStyle/>
          <a:p>
            <a:r>
              <a:rPr lang="en-US" dirty="0"/>
              <a:t>Why are some spots bigger (and brighter) than others?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549694FF-6CCE-386A-4B3A-88A1106C14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90" t="30412" r="61714" b="32149"/>
          <a:stretch/>
        </p:blipFill>
        <p:spPr bwMode="auto">
          <a:xfrm>
            <a:off x="5843587" y="1643716"/>
            <a:ext cx="5929313" cy="4715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F59442E-C686-1662-9E5F-4D6ACDF83BAE}"/>
              </a:ext>
            </a:extLst>
          </p:cNvPr>
          <p:cNvSpPr txBox="1"/>
          <p:nvPr/>
        </p:nvSpPr>
        <p:spPr>
          <a:xfrm>
            <a:off x="6396445" y="6394596"/>
            <a:ext cx="61003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www.ncbi.nlm.nih.gov</a:t>
            </a:r>
            <a:r>
              <a:rPr lang="en-US" dirty="0"/>
              <a:t>/</a:t>
            </a:r>
            <a:r>
              <a:rPr lang="en-US" dirty="0" err="1"/>
              <a:t>pmc</a:t>
            </a:r>
            <a:r>
              <a:rPr lang="en-US" dirty="0"/>
              <a:t>/articles/PMC6668020/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2C8D374-D12D-178A-CE8C-D9FEBB1EDC08}"/>
              </a:ext>
            </a:extLst>
          </p:cNvPr>
          <p:cNvCxnSpPr/>
          <p:nvPr/>
        </p:nvCxnSpPr>
        <p:spPr>
          <a:xfrm flipH="1">
            <a:off x="7986713" y="2528887"/>
            <a:ext cx="428625" cy="64293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97B8D71-3D09-83C3-A553-EFB95DFA0A46}"/>
              </a:ext>
            </a:extLst>
          </p:cNvPr>
          <p:cNvCxnSpPr/>
          <p:nvPr/>
        </p:nvCxnSpPr>
        <p:spPr>
          <a:xfrm flipH="1">
            <a:off x="9389470" y="4892815"/>
            <a:ext cx="428625" cy="64293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24486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A1C7D-9D91-3D41-E1A0-80C980694B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Potential limitations of </a:t>
            </a:r>
            <a:r>
              <a:rPr lang="en-US" dirty="0" err="1"/>
              <a:t>smFISH</a:t>
            </a:r>
            <a:r>
              <a:rPr lang="en-US" dirty="0"/>
              <a:t>/MERFISH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3A50C4-C0BE-BF69-BBFB-C9E88B659F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469234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I am designing a gene “codebook” for my MERFISH experiment to be done across 5 rounds of imaging</a:t>
            </a:r>
          </a:p>
          <a:p>
            <a:r>
              <a:rPr lang="en-US" dirty="0"/>
              <a:t>My codebook is such that each gene has at most two “on bits” (two 1s) </a:t>
            </a:r>
          </a:p>
          <a:p>
            <a:pPr lvl="1"/>
            <a:r>
              <a:rPr lang="en-US" dirty="0"/>
              <a:t>11000</a:t>
            </a:r>
          </a:p>
          <a:p>
            <a:pPr lvl="1"/>
            <a:r>
              <a:rPr lang="en-US" dirty="0"/>
              <a:t>01100</a:t>
            </a:r>
          </a:p>
          <a:p>
            <a:pPr lvl="1"/>
            <a:r>
              <a:rPr lang="en-US" dirty="0"/>
              <a:t>10010</a:t>
            </a:r>
          </a:p>
          <a:p>
            <a:pPr lvl="1"/>
            <a:r>
              <a:rPr lang="en-US" dirty="0" err="1"/>
              <a:t>etc</a:t>
            </a:r>
            <a:endParaRPr lang="en-US" dirty="0"/>
          </a:p>
          <a:p>
            <a:r>
              <a:rPr lang="en-US" dirty="0"/>
              <a:t>What is the shortest gene (in terms of number of nucleotides) I can decode?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0535C0-B824-416D-2E55-3AE99C41B4A5}"/>
              </a:ext>
            </a:extLst>
          </p:cNvPr>
          <p:cNvSpPr txBox="1"/>
          <p:nvPr/>
        </p:nvSpPr>
        <p:spPr>
          <a:xfrm>
            <a:off x="6812280" y="6486613"/>
            <a:ext cx="61003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www.science.org</a:t>
            </a:r>
            <a:r>
              <a:rPr lang="en-US" dirty="0"/>
              <a:t>/</a:t>
            </a:r>
            <a:r>
              <a:rPr lang="en-US" dirty="0" err="1"/>
              <a:t>doi</a:t>
            </a:r>
            <a:r>
              <a:rPr lang="en-US" dirty="0"/>
              <a:t>/10.1126/science.aaa6090</a:t>
            </a:r>
          </a:p>
        </p:txBody>
      </p:sp>
      <p:pic>
        <p:nvPicPr>
          <p:cNvPr id="7" name="Picture 6" descr="Arrow&#10;&#10;Description automatically generated with medium confidence">
            <a:extLst>
              <a:ext uri="{FF2B5EF4-FFF2-40B4-BE49-F238E27FC236}">
                <a16:creationId xmlns:a16="http://schemas.microsoft.com/office/drawing/2014/main" id="{A4F3F8B9-D5AA-18F9-0CD6-B0F49D4DD3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5805" y="2141037"/>
            <a:ext cx="5469234" cy="3046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9316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 2013 - 20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4126</TotalTime>
  <Words>445</Words>
  <Application>Microsoft Macintosh PowerPoint</Application>
  <PresentationFormat>Widescreen</PresentationFormat>
  <Paragraphs>50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 2013 - 2022</vt:lpstr>
      <vt:lpstr>Review</vt:lpstr>
      <vt:lpstr>Lesson goals</vt:lpstr>
      <vt:lpstr>Notes on HW1</vt:lpstr>
      <vt:lpstr>This table about perceptiveness of visual encodings is your friend</vt:lpstr>
      <vt:lpstr>Describing and comparing data visualizations</vt:lpstr>
      <vt:lpstr>All binary barcodes vs MHD4 code</vt:lpstr>
      <vt:lpstr>Potential limitations of smFISH/MERFISH</vt:lpstr>
      <vt:lpstr>Potential limitations of smFISH/MERFISH</vt:lpstr>
      <vt:lpstr>Potential limitations of smFISH/MERFISH</vt:lpstr>
      <vt:lpstr>Alternative strategies</vt:lpstr>
      <vt:lpstr>Raw versus decoded data</vt:lpstr>
      <vt:lpstr>Quiz: bit.ly/GDV23_quiz1  when you’re done: bit.ly/GDV23_rc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Review</dc:title>
  <dc:creator>Jean Fan</dc:creator>
  <cp:lastModifiedBy>Jean Fan</cp:lastModifiedBy>
  <cp:revision>10</cp:revision>
  <dcterms:created xsi:type="dcterms:W3CDTF">2023-01-27T15:24:04Z</dcterms:created>
  <dcterms:modified xsi:type="dcterms:W3CDTF">2023-01-30T12:10:05Z</dcterms:modified>
</cp:coreProperties>
</file>